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737" r:id="rId2"/>
    <p:sldId id="2874" r:id="rId3"/>
    <p:sldId id="484" r:id="rId4"/>
    <p:sldId id="485" r:id="rId5"/>
    <p:sldId id="486" r:id="rId6"/>
    <p:sldId id="490" r:id="rId7"/>
    <p:sldId id="2920" r:id="rId8"/>
    <p:sldId id="492" r:id="rId9"/>
    <p:sldId id="468" r:id="rId10"/>
    <p:sldId id="2921" r:id="rId11"/>
    <p:sldId id="473" r:id="rId12"/>
    <p:sldId id="474" r:id="rId13"/>
    <p:sldId id="475" r:id="rId14"/>
    <p:sldId id="476" r:id="rId15"/>
    <p:sldId id="472" r:id="rId16"/>
    <p:sldId id="471" r:id="rId17"/>
    <p:sldId id="477" r:id="rId18"/>
    <p:sldId id="303" r:id="rId19"/>
    <p:sldId id="433" r:id="rId20"/>
    <p:sldId id="482" r:id="rId21"/>
    <p:sldId id="454" r:id="rId22"/>
    <p:sldId id="480" r:id="rId23"/>
    <p:sldId id="478" r:id="rId24"/>
    <p:sldId id="456" r:id="rId25"/>
    <p:sldId id="457" r:id="rId26"/>
    <p:sldId id="458" r:id="rId27"/>
    <p:sldId id="481" r:id="rId28"/>
    <p:sldId id="460" r:id="rId29"/>
    <p:sldId id="4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737"/>
            <p14:sldId id="2874"/>
            <p14:sldId id="484"/>
            <p14:sldId id="485"/>
            <p14:sldId id="486"/>
            <p14:sldId id="490"/>
            <p14:sldId id="2920"/>
            <p14:sldId id="492"/>
            <p14:sldId id="468"/>
            <p14:sldId id="2921"/>
            <p14:sldId id="473"/>
            <p14:sldId id="474"/>
            <p14:sldId id="475"/>
            <p14:sldId id="476"/>
            <p14:sldId id="472"/>
            <p14:sldId id="471"/>
            <p14:sldId id="477"/>
            <p14:sldId id="303"/>
            <p14:sldId id="433"/>
            <p14:sldId id="482"/>
            <p14:sldId id="454"/>
            <p14:sldId id="480"/>
            <p14:sldId id="478"/>
            <p14:sldId id="456"/>
            <p14:sldId id="457"/>
            <p14:sldId id="458"/>
            <p14:sldId id="481"/>
            <p14:sldId id="460"/>
            <p14:sldId id="461"/>
          </p14:sldIdLst>
        </p14:section>
        <p14:section name="实践部分介绍" id="{F2C1A123-8167-42C3-AC64-16C387CCFCB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3755" autoAdjust="0"/>
  </p:normalViewPr>
  <p:slideViewPr>
    <p:cSldViewPr snapToGrid="0" snapToObjects="1">
      <p:cViewPr varScale="1">
        <p:scale>
          <a:sx n="87" d="100"/>
          <a:sy n="87" d="100"/>
        </p:scale>
        <p:origin x="21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今天的主题是“区块链启发的新产业范式”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FE1F6-39E7-EF4E-8D68-3E0A6C5E99B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620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688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416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2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73964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2/25/20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703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_for_English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9522" y="2025748"/>
            <a:ext cx="8382000" cy="370449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zh-CN" altLang="en-US" sz="5400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全球创新战略</a:t>
            </a:r>
            <a:endParaRPr lang="en-US" altLang="zh-CN" sz="5400" spc="3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algn="ctr">
              <a:buNone/>
            </a:pPr>
            <a:r>
              <a:rPr lang="en-US" altLang="zh-CN" sz="5400" spc="300" dirty="0">
                <a:solidFill>
                  <a:schemeClr val="tx1"/>
                </a:solidFill>
                <a:uFillTx/>
                <a:latin typeface="Weibei SC" charset="0"/>
                <a:ea typeface="Weibei SC" panose="03000800000000000000" pitchFamily="66" charset="-128"/>
              </a:rPr>
              <a:t>Global</a:t>
            </a:r>
            <a:r>
              <a:rPr lang="zh-TW" altLang="en-US" sz="5400" spc="300" dirty="0">
                <a:solidFill>
                  <a:schemeClr val="tx1"/>
                </a:solidFill>
                <a:uFillTx/>
                <a:latin typeface="Weibei SC" charset="0"/>
                <a:ea typeface="Weibei SC" panose="03000800000000000000" pitchFamily="66" charset="-128"/>
              </a:rPr>
              <a:t> </a:t>
            </a:r>
            <a:r>
              <a:rPr lang="en-US" altLang="zh-TW" sz="5400" spc="300" dirty="0">
                <a:solidFill>
                  <a:schemeClr val="tx1"/>
                </a:solidFill>
                <a:uFillTx/>
                <a:latin typeface="Weibei SC" charset="0"/>
                <a:ea typeface="Weibei SC" panose="03000800000000000000" pitchFamily="66" charset="-128"/>
              </a:rPr>
              <a:t>Innovation</a:t>
            </a:r>
            <a:r>
              <a:rPr lang="zh-TW" altLang="en-US" sz="5400" spc="300" dirty="0">
                <a:solidFill>
                  <a:schemeClr val="tx1"/>
                </a:solidFill>
                <a:uFillTx/>
                <a:latin typeface="Weibei SC" charset="0"/>
                <a:ea typeface="Weibei SC" panose="03000800000000000000" pitchFamily="66" charset="-128"/>
              </a:rPr>
              <a:t> </a:t>
            </a:r>
            <a:r>
              <a:rPr lang="en-US" altLang="zh-TW" sz="5400" spc="300" dirty="0">
                <a:solidFill>
                  <a:schemeClr val="tx1"/>
                </a:solidFill>
                <a:uFillTx/>
                <a:latin typeface="Weibei SC" charset="0"/>
                <a:ea typeface="Weibei SC" panose="03000800000000000000" pitchFamily="66" charset="-128"/>
              </a:rPr>
              <a:t>Strategy</a:t>
            </a:r>
            <a:endParaRPr lang="en-US" altLang="zh-CN" sz="5400" spc="300" dirty="0">
              <a:solidFill>
                <a:schemeClr val="tx1"/>
              </a:solidFill>
              <a:uFillTx/>
              <a:latin typeface="Weibei SC" charset="0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endParaRPr lang="en-US" altLang="zh-CN" sz="54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zh-CN" altLang="en-US" sz="36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顧學雍</a:t>
            </a:r>
            <a:endParaRPr lang="en-US" altLang="zh-CN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36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2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月</a:t>
            </a: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18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日，</a:t>
            </a:r>
            <a:r>
              <a:rPr lang="en-US" altLang="zh-CN" sz="36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838200" y="1325726"/>
            <a:ext cx="10515600" cy="5694833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Strategy Formation as a model of Computation</a:t>
            </a:r>
          </a:p>
          <a:p>
            <a:pPr marL="342900" indent="-342900">
              <a:lnSpc>
                <a:spcPct val="110000"/>
              </a:lnSpc>
            </a:pPr>
            <a:r>
              <a:rPr lang="zh-CN" altLang="en-US" sz="3200" dirty="0"/>
              <a:t>评价创新性与战略决策的有效性的</a:t>
            </a:r>
            <a:r>
              <a:rPr lang="zh-CN" altLang="en-US" sz="3200" dirty="0">
                <a:solidFill>
                  <a:srgbClr val="FF0000"/>
                </a:solidFill>
              </a:rPr>
              <a:t>度量衡</a:t>
            </a:r>
            <a:r>
              <a:rPr lang="zh-CN" altLang="en-US" sz="3200" dirty="0"/>
              <a:t>：</a:t>
            </a:r>
            <a:r>
              <a:rPr lang="en-US" altLang="zh-CN" sz="3200" dirty="0"/>
              <a:t>Performance metrics of Innovativeness and Effectiveness of Strategies </a:t>
            </a:r>
          </a:p>
          <a:p>
            <a:pPr marL="342900" indent="-342900">
              <a:lnSpc>
                <a:spcPct val="110000"/>
              </a:lnSpc>
            </a:pPr>
            <a:r>
              <a:rPr lang="zh-CN" altLang="en-US" sz="3200" dirty="0"/>
              <a:t>关键人物与组织的</a:t>
            </a:r>
            <a:r>
              <a:rPr lang="zh-CN" altLang="en-US" sz="3200" dirty="0">
                <a:solidFill>
                  <a:srgbClr val="FF0000"/>
                </a:solidFill>
              </a:rPr>
              <a:t>互动效应</a:t>
            </a:r>
            <a:r>
              <a:rPr lang="zh-CN" altLang="en-US" sz="3200" dirty="0"/>
              <a:t>：</a:t>
            </a:r>
            <a:r>
              <a:rPr lang="en-US" altLang="zh-CN" sz="3200" dirty="0"/>
              <a:t>Interaction Effects: The “Strategic” Agents and Agencies in the Global Society</a:t>
            </a:r>
          </a:p>
          <a:p>
            <a:pPr marL="342900" indent="-342900">
              <a:lnSpc>
                <a:spcPct val="110000"/>
              </a:lnSpc>
            </a:pPr>
            <a:r>
              <a:rPr lang="zh-CN" altLang="en-US" sz="3200" dirty="0"/>
              <a:t>决策与创作型规划的</a:t>
            </a:r>
            <a:r>
              <a:rPr lang="zh-CN" altLang="en-US" sz="3200" dirty="0">
                <a:solidFill>
                  <a:srgbClr val="FF0000"/>
                </a:solidFill>
              </a:rPr>
              <a:t>科学</a:t>
            </a:r>
            <a:r>
              <a:rPr lang="zh-CN" altLang="en-US" sz="3200" dirty="0"/>
              <a:t>： </a:t>
            </a:r>
            <a:r>
              <a:rPr lang="en-US" altLang="zh-CN" sz="3200" dirty="0"/>
              <a:t>The Science of Idea Generation and Decision Making on a Global Scale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</a:rPr>
              <a:t>Four basic elements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6932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838200" y="1325726"/>
            <a:ext cx="10515600" cy="5694833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The era of </a:t>
            </a:r>
            <a:r>
              <a:rPr lang="en-US" altLang="zh-CN" sz="3200" dirty="0">
                <a:solidFill>
                  <a:srgbClr val="FF0000"/>
                </a:solidFill>
              </a:rPr>
              <a:t>Super-Human Intelligence</a:t>
            </a:r>
            <a:r>
              <a:rPr lang="en-US" altLang="zh-CN" sz="3200" dirty="0"/>
              <a:t> 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Adder: Traditionally, Global Strategy</a:t>
            </a:r>
            <a:r>
              <a:rPr lang="zh-CN" altLang="en-US" sz="3200" dirty="0"/>
              <a:t> </a:t>
            </a:r>
            <a:r>
              <a:rPr lang="en-US" altLang="zh-CN" sz="3200" dirty="0"/>
              <a:t>was based on Zero-Sum Resource Competition  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Memory: The Time Dimension of Strategic Planning 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Composition: The building blocks of industrial systems 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dirty="0"/>
              <a:t>From Fuel, to Engine: an approach to re-direct use of energy 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dirty="0"/>
              <a:t>From Energy to Executing Intelligent Reasoning </a:t>
            </a:r>
          </a:p>
          <a:p>
            <a:pPr marL="342900" indent="-342900">
              <a:lnSpc>
                <a:spcPct val="110000"/>
              </a:lnSpc>
            </a:pPr>
            <a:endParaRPr lang="en-US" altLang="zh-CN" sz="3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</a:rPr>
              <a:t>Innovation Strategies as Models of Computation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483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838200" y="1325726"/>
            <a:ext cx="10515600" cy="5694833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The Engines of Digital Age: CPU/GPU/Quantum </a:t>
            </a:r>
          </a:p>
          <a:p>
            <a:pPr marL="342900" indent="-342900">
              <a:lnSpc>
                <a:spcPct val="110000"/>
              </a:lnSpc>
            </a:pPr>
            <a:r>
              <a:rPr lang="en-US" sz="3200" dirty="0"/>
              <a:t>Human Interfaces to Computational Resources </a:t>
            </a:r>
            <a:r>
              <a:rPr lang="en-US" altLang="zh-CN" sz="3200" dirty="0"/>
              <a:t>  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Virtualization of Machines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dirty="0"/>
              <a:t>Abstractions, Protocols, and Trust-worthiness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Midterm Presentation by all teams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dirty="0"/>
              <a:t>Present a finalized version of the Logic Model if your team IAR 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dirty="0"/>
              <a:t>Present your Learning Process Data</a:t>
            </a:r>
          </a:p>
          <a:p>
            <a:pPr marL="1257300" lvl="2" indent="-342900">
              <a:lnSpc>
                <a:spcPct val="110000"/>
              </a:lnSpc>
            </a:pPr>
            <a:r>
              <a:rPr lang="en-US" altLang="zh-CN" dirty="0"/>
              <a:t>Wiki history</a:t>
            </a:r>
          </a:p>
          <a:p>
            <a:pPr marL="1257300" lvl="2" indent="-342900">
              <a:lnSpc>
                <a:spcPct val="110000"/>
              </a:lnSpc>
            </a:pPr>
            <a:r>
              <a:rPr lang="en-US" altLang="zh-CN" dirty="0" err="1"/>
              <a:t>Gitlab</a:t>
            </a:r>
            <a:r>
              <a:rPr lang="en-US" altLang="zh-CN" dirty="0"/>
              <a:t> check-in history</a:t>
            </a:r>
          </a:p>
          <a:p>
            <a:pPr marL="1257300" lvl="2" indent="-342900">
              <a:lnSpc>
                <a:spcPct val="110000"/>
              </a:lnSpc>
            </a:pPr>
            <a:r>
              <a:rPr lang="en-US" altLang="zh-CN" dirty="0"/>
              <a:t>Personal and Team contribution assessment</a:t>
            </a:r>
          </a:p>
          <a:p>
            <a:pPr marL="1257300" lvl="2" indent="-342900">
              <a:lnSpc>
                <a:spcPct val="110000"/>
              </a:lnSpc>
            </a:pPr>
            <a:r>
              <a:rPr lang="en-US" altLang="zh-CN" dirty="0"/>
              <a:t>Self-reflection on progress and correction strategies </a:t>
            </a:r>
          </a:p>
          <a:p>
            <a:pPr marL="342900" indent="-342900">
              <a:lnSpc>
                <a:spcPct val="110000"/>
              </a:lnSpc>
            </a:pPr>
            <a:endParaRPr lang="en-US" altLang="zh-CN" sz="3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</a:rPr>
              <a:t>Measurements of Innovativeness and Effectiveness of Strategies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12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838200" y="1325726"/>
            <a:ext cx="10515600" cy="5694833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</a:pPr>
            <a:r>
              <a:rPr lang="en-US" altLang="zh-CN" sz="3200" dirty="0">
                <a:solidFill>
                  <a:srgbClr val="FF0000"/>
                </a:solidFill>
              </a:rPr>
              <a:t>Compiler</a:t>
            </a:r>
            <a:r>
              <a:rPr lang="en-US" altLang="zh-CN" sz="3200" dirty="0"/>
              <a:t> as a strategic technology for all kinds of organizations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dirty="0"/>
              <a:t>Compiler as the core of computational knowledge management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Why is digital security suddenly a major force in Global Innovation?  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Operating System as a Computational Constitution  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Networked Operating Systems  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dirty="0"/>
              <a:t>Byzantine </a:t>
            </a:r>
            <a:r>
              <a:rPr lang="en-US" altLang="zh-CN" dirty="0" err="1"/>
              <a:t>Generals’Problem</a:t>
            </a:r>
            <a:r>
              <a:rPr lang="en-US" altLang="zh-CN" dirty="0"/>
              <a:t> 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dirty="0"/>
              <a:t>The Operating System for Internet of Things (</a:t>
            </a:r>
            <a:r>
              <a:rPr lang="en-US" altLang="zh-CN" dirty="0" err="1"/>
              <a:t>IoT</a:t>
            </a:r>
            <a:r>
              <a:rPr lang="en-US" altLang="zh-CN" dirty="0"/>
              <a:t>)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dirty="0"/>
              <a:t>Connection Science at MIT </a:t>
            </a:r>
          </a:p>
          <a:p>
            <a:pPr marL="342900" indent="-342900">
              <a:lnSpc>
                <a:spcPct val="110000"/>
              </a:lnSpc>
            </a:pPr>
            <a:endParaRPr lang="en-US" altLang="zh-CN" sz="3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</a:rPr>
              <a:t>The Composition of “Strategic” Agents and Agencies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440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838200" y="1325726"/>
            <a:ext cx="10515600" cy="5694833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</a:pPr>
            <a:r>
              <a:rPr lang="en-US" altLang="zh-CN" dirty="0"/>
              <a:t>Trust-worthiness in Network Communication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sz="2000" dirty="0"/>
              <a:t>Seven Layers of OSI Communication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sz="2000" dirty="0"/>
              <a:t>The mathematics and </a:t>
            </a:r>
            <a:r>
              <a:rPr lang="en-US" altLang="zh-CN" sz="2000" dirty="0" err="1"/>
              <a:t>believeability</a:t>
            </a:r>
            <a:r>
              <a:rPr lang="en-US" altLang="zh-CN" sz="2000" dirty="0"/>
              <a:t> of system composition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 dirty="0"/>
              <a:t>Matrix the Movie and the Data-Driven Programming Model 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sz="2000" dirty="0"/>
              <a:t>Code is Data and Data is Code, </a:t>
            </a:r>
            <a:r>
              <a:rPr lang="en-US" altLang="zh-CN" sz="2000" dirty="0" err="1"/>
              <a:t>Tensorflow</a:t>
            </a:r>
            <a:r>
              <a:rPr lang="en-US" altLang="zh-CN" sz="2000" dirty="0"/>
              <a:t> as a product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 dirty="0"/>
              <a:t>  Tools vs. Strategies (Yuan </a:t>
            </a:r>
            <a:r>
              <a:rPr lang="en-US" altLang="zh-CN" dirty="0" err="1"/>
              <a:t>Xun</a:t>
            </a:r>
            <a:r>
              <a:rPr lang="en-US" altLang="zh-CN" dirty="0"/>
              <a:t>)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sz="2000" dirty="0"/>
              <a:t>Tools must be </a:t>
            </a:r>
            <a:r>
              <a:rPr lang="en-US" altLang="zh-CN" sz="2000" dirty="0">
                <a:solidFill>
                  <a:srgbClr val="FF0000"/>
                </a:solidFill>
              </a:rPr>
              <a:t>Simple</a:t>
            </a:r>
            <a:r>
              <a:rPr lang="en-US" altLang="zh-CN" sz="2000" dirty="0"/>
              <a:t>, and Strategies must be </a:t>
            </a:r>
            <a:r>
              <a:rPr lang="en-US" altLang="zh-CN" sz="2000" dirty="0">
                <a:solidFill>
                  <a:srgbClr val="FF0000"/>
                </a:solidFill>
              </a:rPr>
              <a:t>Mysterious</a:t>
            </a:r>
          </a:p>
          <a:p>
            <a:pPr marL="342900" indent="-342900">
              <a:lnSpc>
                <a:spcPct val="110000"/>
              </a:lnSpc>
            </a:pPr>
            <a:r>
              <a:rPr lang="en-US" altLang="zh-CN" dirty="0"/>
              <a:t>The Great Finale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sz="2000" dirty="0"/>
              <a:t>Coordinated Presentations amongst all teams 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sz="2000" dirty="0"/>
              <a:t>Demonstrate your Industry Analysis Report 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altLang="zh-CN" sz="2000" dirty="0"/>
              <a:t>Learning Process Data and its analysis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</a:rPr>
              <a:t>The Science of Idea Generation and Decision Making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953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838200" y="1325726"/>
            <a:ext cx="10515600" cy="5694833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Trust-worthiness of your Industry Analysis Reports comes from: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3200" dirty="0"/>
              <a:t>Your diligence and persistent effort in managing reference material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3200" dirty="0"/>
              <a:t>Your interpretation of content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3200" dirty="0"/>
              <a:t>The quantity and quality of efforts expended in reviewing your own work.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战略分析的可信度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4253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Content Placeholder 2"/>
          <p:cNvSpPr>
            <a:spLocks noGrp="1"/>
          </p:cNvSpPr>
          <p:nvPr>
            <p:ph idx="1"/>
          </p:nvPr>
        </p:nvSpPr>
        <p:spPr>
          <a:xfrm>
            <a:off x="838200" y="1050350"/>
            <a:ext cx="10515600" cy="5126613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Identify themselves into a team within the class.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Create an Private-Public Key pair on our </a:t>
            </a:r>
            <a:r>
              <a:rPr lang="en-US" altLang="zh-CN" sz="2000" dirty="0" err="1"/>
              <a:t>blockchain</a:t>
            </a:r>
            <a:r>
              <a:rPr lang="en-US" altLang="zh-CN" sz="2000" dirty="0"/>
              <a:t>-based system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Install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, create a personal and group-wise </a:t>
            </a:r>
            <a:r>
              <a:rPr lang="en-US" altLang="zh-CN" sz="2000" dirty="0" err="1"/>
              <a:t>Gitlab</a:t>
            </a:r>
            <a:r>
              <a:rPr lang="en-US" altLang="zh-CN" sz="2000" dirty="0"/>
              <a:t> account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Create a Wiki account on </a:t>
            </a:r>
            <a:r>
              <a:rPr lang="en-US" altLang="zh-CN" sz="2000" dirty="0" err="1"/>
              <a:t>Toyhouse.cc</a:t>
            </a:r>
            <a:r>
              <a:rPr lang="en-US" altLang="zh-CN" sz="2000" dirty="0"/>
              <a:t>, and start writing weekly learning report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Contributing at least three non-repeating entries of references to the first three lectures (total of 9 entries), following proper literature review format.  </a:t>
            </a:r>
          </a:p>
          <a:p>
            <a:pPr lvl="1">
              <a:lnSpc>
                <a:spcPct val="110000"/>
              </a:lnSpc>
            </a:pPr>
            <a:r>
              <a:rPr lang="en-US" altLang="zh-CN" sz="1600" dirty="0"/>
              <a:t>Each reference entry must have at least 30 words description and pointer to key ideas.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Install Mathematica, Python, </a:t>
            </a:r>
            <a:r>
              <a:rPr lang="en-US" altLang="zh-CN" sz="2000" dirty="0" err="1"/>
              <a:t>NetLogo</a:t>
            </a:r>
            <a:r>
              <a:rPr lang="en-US" altLang="zh-CN" sz="2000" dirty="0"/>
              <a:t>, and Eclipse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Learn to read and follow Wiki's name management convention, understanding the basics of knowledge management in wiki context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Suggested Reading: A Brief History of Tomorrow by Yuval Harari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第一周个人任务：进入计算思维的学习时代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421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Content Placeholder 2"/>
          <p:cNvSpPr>
            <a:spLocks noGrp="1"/>
          </p:cNvSpPr>
          <p:nvPr>
            <p:ph idx="1"/>
          </p:nvPr>
        </p:nvSpPr>
        <p:spPr>
          <a:xfrm>
            <a:off x="838200" y="1050350"/>
            <a:ext cx="10515600" cy="5126613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Your Name, Department/Institution, the year in School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Your interest or impression in Globalization, Innovation Practice, and Strategic Planning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What is your impression about Computational Thinking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Do you use Wiki? Have you used </a:t>
            </a:r>
            <a:r>
              <a:rPr lang="en-US" altLang="zh-CN" sz="2000" dirty="0" err="1"/>
              <a:t>Git</a:t>
            </a:r>
            <a:r>
              <a:rPr lang="en-US" altLang="zh-CN" sz="2000" dirty="0"/>
              <a:t>/</a:t>
            </a:r>
            <a:r>
              <a:rPr lang="en-US" altLang="zh-CN" sz="2000" dirty="0" err="1"/>
              <a:t>Github</a:t>
            </a:r>
            <a:r>
              <a:rPr lang="en-US" altLang="zh-CN" sz="2000" dirty="0"/>
              <a:t>/</a:t>
            </a:r>
            <a:r>
              <a:rPr lang="en-US" altLang="zh-CN" sz="2000" dirty="0" err="1"/>
              <a:t>GitLab</a:t>
            </a:r>
            <a:r>
              <a:rPr lang="mr-IN" altLang="zh-CN" sz="2000" dirty="0"/>
              <a:t>…</a:t>
            </a:r>
            <a:r>
              <a:rPr lang="en-US" altLang="zh-CN" sz="2000" dirty="0"/>
              <a:t>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What are your technical expertise. Art Design, Animation, Video Editing, Programming </a:t>
            </a:r>
            <a:r>
              <a:rPr lang="mr-IN" altLang="zh-CN" sz="2000" dirty="0"/>
              <a:t>…</a:t>
            </a:r>
            <a:endParaRPr lang="en-US" altLang="zh-CN" sz="1200" dirty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What are your personal interest, Painting, Poem Writing, Soccer, Swimming </a:t>
            </a:r>
            <a:r>
              <a:rPr lang="mr-IN" altLang="zh-CN" sz="2000" dirty="0"/>
              <a:t>…</a:t>
            </a:r>
            <a:endParaRPr lang="en-US" altLang="zh-CN" sz="2000" dirty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What is your most favorite book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2000" dirty="0"/>
              <a:t>What is the most interesting thing you just worked on recently?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第一周现场任务：自我介绍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</a:rPr>
              <a:t> Self Introduction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4976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2577745" y="1498563"/>
            <a:ext cx="466049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dirty="0">
                <a:solidFill>
                  <a:schemeClr val="tx1">
                    <a:alpha val="3000"/>
                  </a:schemeClr>
                </a:solidFill>
                <a:latin typeface="Arial Black" panose="020B0A04020102020204" pitchFamily="34" charset="0"/>
              </a:rPr>
              <a:t>02</a:t>
            </a:r>
            <a:endParaRPr lang="zh-CN" altLang="en-US" sz="23900" dirty="0">
              <a:solidFill>
                <a:schemeClr val="tx1">
                  <a:alpha val="3000"/>
                </a:schemeClr>
              </a:solidFill>
              <a:latin typeface="Arial Black" panose="020B0A040201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80966" y="-19050"/>
            <a:ext cx="1443043" cy="6877051"/>
            <a:chOff x="-80966" y="-19050"/>
            <a:chExt cx="1443043" cy="6877051"/>
          </a:xfrm>
        </p:grpSpPr>
        <p:sp>
          <p:nvSpPr>
            <p:cNvPr id="29" name="任意多边形 28"/>
            <p:cNvSpPr/>
            <p:nvPr/>
          </p:nvSpPr>
          <p:spPr>
            <a:xfrm rot="16200000" flipV="1">
              <a:off x="-2489564" y="2408598"/>
              <a:ext cx="6260239" cy="1443042"/>
            </a:xfrm>
            <a:custGeom>
              <a:avLst/>
              <a:gdLst>
                <a:gd name="connsiteX0" fmla="*/ 6260239 w 6260239"/>
                <a:gd name="connsiteY0" fmla="*/ 1443042 h 1443042"/>
                <a:gd name="connsiteX1" fmla="*/ 6260239 w 6260239"/>
                <a:gd name="connsiteY1" fmla="*/ 1370077 h 1443042"/>
                <a:gd name="connsiteX2" fmla="*/ 3239468 w 6260239"/>
                <a:gd name="connsiteY2" fmla="*/ 0 h 1443042"/>
                <a:gd name="connsiteX3" fmla="*/ 0 w 6260239"/>
                <a:gd name="connsiteY3" fmla="*/ 1443042 h 144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0239" h="1443042">
                  <a:moveTo>
                    <a:pt x="6260239" y="1443042"/>
                  </a:moveTo>
                  <a:lnTo>
                    <a:pt x="6260239" y="1370077"/>
                  </a:lnTo>
                  <a:lnTo>
                    <a:pt x="3239468" y="0"/>
                  </a:lnTo>
                  <a:lnTo>
                    <a:pt x="0" y="1443042"/>
                  </a:lnTo>
                  <a:close/>
                </a:path>
              </a:pathLst>
            </a:custGeom>
            <a:solidFill>
              <a:srgbClr val="FFC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 rot="16200000" flipV="1">
              <a:off x="-2557704" y="2938221"/>
              <a:ext cx="6396518" cy="1443041"/>
            </a:xfrm>
            <a:custGeom>
              <a:avLst/>
              <a:gdLst>
                <a:gd name="connsiteX0" fmla="*/ 6396518 w 6396518"/>
                <a:gd name="connsiteY0" fmla="*/ 1443041 h 1443041"/>
                <a:gd name="connsiteX1" fmla="*/ 3214875 w 6396518"/>
                <a:gd name="connsiteY1" fmla="*/ 0 h 1443041"/>
                <a:gd name="connsiteX2" fmla="*/ 0 w 6396518"/>
                <a:gd name="connsiteY2" fmla="*/ 1432086 h 1443041"/>
                <a:gd name="connsiteX3" fmla="*/ 0 w 6396518"/>
                <a:gd name="connsiteY3" fmla="*/ 1443041 h 1443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6518" h="1443041">
                  <a:moveTo>
                    <a:pt x="6396518" y="1443041"/>
                  </a:moveTo>
                  <a:lnTo>
                    <a:pt x="3214875" y="0"/>
                  </a:lnTo>
                  <a:lnTo>
                    <a:pt x="0" y="1432086"/>
                  </a:lnTo>
                  <a:lnTo>
                    <a:pt x="0" y="14430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 rot="16200000" flipV="1">
              <a:off x="-529500" y="638885"/>
              <a:ext cx="2419074" cy="1103204"/>
            </a:xfrm>
            <a:prstGeom prst="line">
              <a:avLst/>
            </a:prstGeom>
            <a:ln>
              <a:solidFill>
                <a:srgbClr val="3A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3809311" y="3009214"/>
            <a:ext cx="976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02</a:t>
            </a:r>
            <a:endParaRPr lang="zh-CN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32735" y="2639883"/>
            <a:ext cx="19319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5400" b="1" dirty="0">
                <a:solidFill>
                  <a:srgbClr val="FFC00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Tools</a:t>
            </a:r>
            <a:endParaRPr lang="zh-CN" altLang="en-US" sz="5400" b="1" dirty="0">
              <a:solidFill>
                <a:srgbClr val="FFC00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702132" y="2797432"/>
            <a:ext cx="0" cy="1425775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7238235" y="4049826"/>
            <a:ext cx="1730273" cy="271612"/>
          </a:xfrm>
          <a:prstGeom prst="roundRect">
            <a:avLst>
              <a:gd name="adj" fmla="val 50000"/>
            </a:avLst>
          </a:pr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2700000">
            <a:off x="11716683" y="3016282"/>
            <a:ext cx="950633" cy="950633"/>
          </a:xfrm>
          <a:custGeom>
            <a:avLst/>
            <a:gdLst>
              <a:gd name="connsiteX0" fmla="*/ 0 w 950633"/>
              <a:gd name="connsiteY0" fmla="*/ 0 h 950633"/>
              <a:gd name="connsiteX1" fmla="*/ 950633 w 950633"/>
              <a:gd name="connsiteY1" fmla="*/ 950633 h 950633"/>
              <a:gd name="connsiteX2" fmla="*/ 0 w 950633"/>
              <a:gd name="connsiteY2" fmla="*/ 950633 h 95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0633" h="950633">
                <a:moveTo>
                  <a:pt x="0" y="0"/>
                </a:moveTo>
                <a:lnTo>
                  <a:pt x="950633" y="950633"/>
                </a:lnTo>
                <a:lnTo>
                  <a:pt x="0" y="950633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34F1E86F-CBF7-4DF7-824A-AB405C555AAE}" type="slidenum">
              <a:rPr lang="zh-CN" altLang="en-US" sz="3200">
                <a:solidFill>
                  <a:schemeClr val="bg1"/>
                </a:solidFill>
              </a:rPr>
              <a:pPr/>
              <a:t>18</a:t>
            </a:fld>
            <a:endParaRPr lang="zh-CN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>
            <a:off x="2794180" y="1723812"/>
            <a:ext cx="2536723" cy="4041058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3384115" y="1370498"/>
            <a:ext cx="1356852" cy="716154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5827311" y="1723812"/>
            <a:ext cx="3462511" cy="4041058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6417246" y="1370498"/>
            <a:ext cx="1356852" cy="716154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281048" y="4443503"/>
            <a:ext cx="25806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Mathematica</a:t>
            </a:r>
            <a:endParaRPr lang="en-US" altLang="zh-CN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702445" y="1370498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02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724186" y="1400646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01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34" name="组合 33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10441698" y="5008992"/>
            <a:ext cx="1421109" cy="864803"/>
            <a:chOff x="1734326" y="1736534"/>
            <a:chExt cx="3184961" cy="1938180"/>
          </a:xfrm>
        </p:grpSpPr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4326" y="1736534"/>
              <a:ext cx="3009900" cy="1800225"/>
            </a:xfrm>
            <a:prstGeom prst="rect">
              <a:avLst/>
            </a:prstGeom>
          </p:spPr>
        </p:pic>
        <p:sp>
          <p:nvSpPr>
            <p:cNvPr id="54" name="矩形 53"/>
            <p:cNvSpPr/>
            <p:nvPr/>
          </p:nvSpPr>
          <p:spPr>
            <a:xfrm>
              <a:off x="2106286" y="3053909"/>
              <a:ext cx="2813001" cy="620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1200" b="1" spc="-100" dirty="0">
                  <a:solidFill>
                    <a:srgbClr val="B086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極限學習過程</a:t>
              </a:r>
              <a:endParaRPr lang="zh-CN" altLang="en-US" sz="1200" b="1" spc="-100" dirty="0">
                <a:solidFill>
                  <a:srgbClr val="B086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076648" y="5866754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34F1E86F-CBF7-4DF7-824A-AB405C555AAE}" type="slidenum">
              <a:rPr lang="zh-CN" altLang="en-US" sz="3200">
                <a:solidFill>
                  <a:schemeClr val="bg1"/>
                </a:solidFill>
              </a:rPr>
              <a:pPr/>
              <a:t>19</a:t>
            </a:fld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49" name="组合 42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55" name="组合 43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" name="直接连接符 5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15999" y="403949"/>
            <a:ext cx="8055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</a:rPr>
              <a:t>Demo Time</a:t>
            </a:r>
            <a:endParaRPr lang="zh-CN" altLang="en-US" sz="32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65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6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10441698" y="5008992"/>
            <a:ext cx="1421109" cy="864803"/>
            <a:chOff x="1734326" y="1736534"/>
            <a:chExt cx="3184961" cy="1938180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3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4326" y="1736534"/>
              <a:ext cx="3009900" cy="1800225"/>
            </a:xfrm>
            <a:prstGeom prst="rect">
              <a:avLst/>
            </a:prstGeom>
          </p:spPr>
        </p:pic>
        <p:sp>
          <p:nvSpPr>
            <p:cNvPr id="71" name="矩形 70"/>
            <p:cNvSpPr/>
            <p:nvPr/>
          </p:nvSpPr>
          <p:spPr>
            <a:xfrm>
              <a:off x="2106286" y="3053909"/>
              <a:ext cx="2813001" cy="6208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TW" altLang="en-US" sz="1200" b="1" spc="-100" dirty="0">
                  <a:solidFill>
                    <a:srgbClr val="B086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極限學習過程</a:t>
              </a:r>
              <a:endParaRPr lang="zh-CN" altLang="en-US" sz="1200" b="1" spc="-100" dirty="0">
                <a:solidFill>
                  <a:srgbClr val="B086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3" name="灯片编号占位符 3"/>
          <p:cNvSpPr txBox="1">
            <a:spLocks/>
          </p:cNvSpPr>
          <p:nvPr/>
        </p:nvSpPr>
        <p:spPr>
          <a:xfrm>
            <a:off x="8984901" y="58842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F1E86F-CBF7-4DF7-824A-AB405C555AAE}" type="slidenum">
              <a:rPr lang="zh-CN" altLang="en-US" sz="3200" smtClean="0">
                <a:solidFill>
                  <a:schemeClr val="bg1"/>
                </a:solidFill>
              </a:rPr>
              <a:pPr/>
              <a:t>19</a:t>
            </a:fld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686226" y="4508960"/>
            <a:ext cx="268599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2">
                    <a:lumMod val="1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NetLogo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87" y="2825246"/>
            <a:ext cx="1442548" cy="14425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858" y="2825247"/>
            <a:ext cx="1443059" cy="14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87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BFBE-D88A-354C-8EFC-DA86BA1E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Learn to </a:t>
            </a:r>
            <a:r>
              <a:rPr lang="en-US" altLang="zh-CN" dirty="0">
                <a:solidFill>
                  <a:srgbClr val="FF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Analyze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and </a:t>
            </a:r>
            <a:r>
              <a:rPr lang="en-US" altLang="zh-CN" dirty="0">
                <a:solidFill>
                  <a:srgbClr val="FF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Compose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Innovation Strategies at Global Scale</a:t>
            </a:r>
            <a:b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</a:b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with trust-worthy Data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2297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15999" y="403949"/>
            <a:ext cx="8055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</a:rPr>
              <a:t>Computational Essay?</a:t>
            </a:r>
            <a:endParaRPr lang="zh-CN" altLang="en-US" sz="32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7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4D282-D4DD-DA4B-B15E-8F039A24FF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" y="1203418"/>
            <a:ext cx="5410198" cy="4253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10A37-39A4-F54C-8A24-352E44FA872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6747" y="514554"/>
            <a:ext cx="5354982" cy="6086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8A6DDC-5EFA-4E45-8254-B17615C9C687}"/>
              </a:ext>
            </a:extLst>
          </p:cNvPr>
          <p:cNvSpPr txBox="1"/>
          <p:nvPr/>
        </p:nvSpPr>
        <p:spPr>
          <a:xfrm>
            <a:off x="287225" y="6032091"/>
            <a:ext cx="5979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blog.stephenwolfram.com</a:t>
            </a:r>
            <a:r>
              <a:rPr lang="en-US" sz="1400" dirty="0"/>
              <a:t>/2017/11/what-is-a-computational-essay/</a:t>
            </a:r>
          </a:p>
        </p:txBody>
      </p:sp>
    </p:spTree>
    <p:extLst>
      <p:ext uri="{BB962C8B-B14F-4D97-AF65-F5344CB8AC3E}">
        <p14:creationId xmlns:p14="http://schemas.microsoft.com/office/powerpoint/2010/main" val="2559115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82199"/>
            <a:ext cx="10972800" cy="81033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Super Human Intelligence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0656" y="2482575"/>
            <a:ext cx="10972800" cy="3504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黑体"/>
                <a:ea typeface="黑体"/>
                <a:cs typeface="黑体"/>
              </a:defRPr>
            </a:lvl1pPr>
          </a:lstStyle>
          <a:p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9304" y="6103569"/>
            <a:ext cx="519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Google DeepMind Beats Lee Se </a:t>
            </a:r>
            <a:r>
              <a:rPr lang="en-US" b="1" dirty="0" err="1"/>
              <a:t>Dol</a:t>
            </a:r>
            <a:r>
              <a:rPr lang="en-US" b="1" dirty="0"/>
              <a:t> in Go Game</a:t>
            </a:r>
            <a:endParaRPr lang="en-US" dirty="0"/>
          </a:p>
        </p:txBody>
      </p:sp>
      <p:grpSp>
        <p:nvGrpSpPr>
          <p:cNvPr id="7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76" y="1181847"/>
            <a:ext cx="8051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25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82199"/>
            <a:ext cx="10972800" cy="81033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Super Human Intelligence on Wall Street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349304" y="6103569"/>
            <a:ext cx="606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Sean </a:t>
            </a:r>
            <a:r>
              <a:rPr lang="en-US" b="1" dirty="0" err="1"/>
              <a:t>Gourley</a:t>
            </a:r>
            <a:r>
              <a:rPr lang="en-US" b="1" dirty="0"/>
              <a:t> on High Frequency Trades and Algorithms</a:t>
            </a:r>
            <a:endParaRPr lang="en-US" dirty="0"/>
          </a:p>
        </p:txBody>
      </p:sp>
      <p:grpSp>
        <p:nvGrpSpPr>
          <p:cNvPr id="7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319226"/>
            <a:ext cx="6903278" cy="45576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02270" y="6472901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=V43a-KxLFcg</a:t>
            </a:r>
          </a:p>
        </p:txBody>
      </p:sp>
    </p:spTree>
    <p:extLst>
      <p:ext uri="{BB962C8B-B14F-4D97-AF65-F5344CB8AC3E}">
        <p14:creationId xmlns:p14="http://schemas.microsoft.com/office/powerpoint/2010/main" val="3908138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82199"/>
            <a:ext cx="10972800" cy="81033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产业与科学革命的知识体系奠基人：</a:t>
            </a:r>
            <a:r>
              <a:rPr lang="en-US" altLang="zh-CN" sz="3600" dirty="0"/>
              <a:t>Thomas Kuhn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0656" y="2482575"/>
            <a:ext cx="10972800" cy="3504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黑体"/>
                <a:ea typeface="黑体"/>
                <a:cs typeface="黑体"/>
              </a:defRPr>
            </a:lvl1pPr>
          </a:lstStyle>
          <a:p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053" y="1838675"/>
            <a:ext cx="3211688" cy="4243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9304" y="6103569"/>
            <a:ext cx="668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Thomas Samuel Kuhn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/ˈkuːn/; July 18, 1922 – June 17, 1996)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52692" y="6472901"/>
            <a:ext cx="45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Thomas_Kuhn</a:t>
            </a:r>
            <a:endParaRPr lang="en-US" dirty="0"/>
          </a:p>
        </p:txBody>
      </p:sp>
      <p:grpSp>
        <p:nvGrpSpPr>
          <p:cNvPr id="7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128" y="1834287"/>
            <a:ext cx="2795264" cy="42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26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34" y="258681"/>
            <a:ext cx="10972800" cy="921691"/>
          </a:xfrm>
        </p:spPr>
        <p:txBody>
          <a:bodyPr>
            <a:normAutofit/>
          </a:bodyPr>
          <a:lstStyle/>
          <a:p>
            <a:r>
              <a:rPr lang="zh-CN" altLang="en-US" dirty="0"/>
              <a:t>关键词：</a:t>
            </a:r>
            <a:r>
              <a:rPr lang="en-US" altLang="zh-CN" dirty="0"/>
              <a:t>Incommensurability </a:t>
            </a:r>
            <a:r>
              <a:rPr lang="zh-CN" altLang="en-US" dirty="0"/>
              <a:t>（不可通约）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11012" y="2391925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plato.stanford.edu</a:t>
            </a:r>
            <a:r>
              <a:rPr lang="en-US" dirty="0"/>
              <a:t>/entries/incommensurability/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02134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产业创新导致行为“范式”的转移</a:t>
            </a:r>
            <a:endParaRPr lang="en-US" altLang="zh-CN" sz="4000" dirty="0"/>
          </a:p>
          <a:p>
            <a:pPr lvl="1"/>
            <a:r>
              <a:rPr lang="en-US" altLang="zh-CN" sz="3600" dirty="0"/>
              <a:t>Paradigm shift (</a:t>
            </a:r>
            <a:r>
              <a:rPr lang="zh-CN" altLang="en-US" sz="3600" dirty="0"/>
              <a:t>范式转移）</a:t>
            </a:r>
            <a:endParaRPr lang="en-US" altLang="zh-CN" sz="3600" dirty="0"/>
          </a:p>
          <a:p>
            <a:pPr lvl="1"/>
            <a:r>
              <a:rPr lang="zh-CN" altLang="en-US" sz="3600" dirty="0"/>
              <a:t>传统产业的范式，不再适用于新的社会环境</a:t>
            </a:r>
            <a:endParaRPr lang="en-US" sz="2800" dirty="0"/>
          </a:p>
        </p:txBody>
      </p:sp>
      <p:grpSp>
        <p:nvGrpSpPr>
          <p:cNvPr id="7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8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57" y="3459256"/>
            <a:ext cx="4454126" cy="2672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4390" y="6347566"/>
            <a:ext cx="940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foodtank.com</a:t>
            </a:r>
            <a:r>
              <a:rPr lang="en-US" dirty="0"/>
              <a:t>/news/2015/01/five-ways-cell-phones-are-changing-agriculture-in-</a:t>
            </a:r>
            <a:r>
              <a:rPr lang="en-US" dirty="0" err="1"/>
              <a:t>africa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4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77" y="258682"/>
            <a:ext cx="10515600" cy="867610"/>
          </a:xfrm>
        </p:spPr>
        <p:txBody>
          <a:bodyPr>
            <a:normAutofit/>
          </a:bodyPr>
          <a:lstStyle/>
          <a:p>
            <a:r>
              <a:rPr lang="zh-CN" altLang="en-US" dirty="0"/>
              <a:t>理解效果跟比喻的恰当性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886" y="1730637"/>
            <a:ext cx="11521967" cy="42847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1726" y="6266583"/>
            <a:ext cx="785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http://structural-</a:t>
            </a:r>
            <a:r>
              <a:rPr lang="en-US" dirty="0" err="1"/>
              <a:t>communication.com</a:t>
            </a:r>
            <a:r>
              <a:rPr lang="en-US" dirty="0"/>
              <a:t>/Articles/Anatomy-metaphor-</a:t>
            </a:r>
            <a:r>
              <a:rPr lang="en-US" dirty="0" err="1"/>
              <a:t>stclair.html</a:t>
            </a:r>
            <a:endParaRPr lang="en-US" dirty="0"/>
          </a:p>
        </p:txBody>
      </p:sp>
      <p:grpSp>
        <p:nvGrpSpPr>
          <p:cNvPr id="5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6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10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179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397" y="211649"/>
            <a:ext cx="10515600" cy="1008709"/>
          </a:xfrm>
        </p:spPr>
        <p:txBody>
          <a:bodyPr>
            <a:normAutofit/>
          </a:bodyPr>
          <a:lstStyle/>
          <a:p>
            <a:r>
              <a:rPr lang="zh-CN" altLang="en-US" dirty="0"/>
              <a:t>新的科学需要经过新的比喻体系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1726" y="6266583"/>
            <a:ext cx="785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http://structural-</a:t>
            </a:r>
            <a:r>
              <a:rPr lang="en-US" dirty="0" err="1"/>
              <a:t>communication.com</a:t>
            </a:r>
            <a:r>
              <a:rPr lang="en-US" dirty="0"/>
              <a:t>/Articles/Anatomy-metaphor-</a:t>
            </a:r>
            <a:r>
              <a:rPr lang="en-US" dirty="0" err="1"/>
              <a:t>stclair.html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5091" y="1619403"/>
            <a:ext cx="8351840" cy="3991212"/>
          </a:xfrm>
          <a:prstGeom prst="rect">
            <a:avLst/>
          </a:prstGeom>
        </p:spPr>
      </p:pic>
      <p:grpSp>
        <p:nvGrpSpPr>
          <p:cNvPr id="5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6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8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331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11648"/>
            <a:ext cx="10972800" cy="931352"/>
          </a:xfrm>
        </p:spPr>
        <p:txBody>
          <a:bodyPr>
            <a:normAutofit/>
          </a:bodyPr>
          <a:lstStyle/>
          <a:p>
            <a:r>
              <a:rPr lang="zh-Hans" altLang="en-US" dirty="0"/>
              <a:t>本体</a:t>
            </a:r>
            <a:r>
              <a:rPr lang="zh-CN" altLang="en-US" dirty="0"/>
              <a:t>比喻</a:t>
            </a:r>
            <a:r>
              <a:rPr lang="en-US" altLang="zh-CN" dirty="0"/>
              <a:t> (Ontological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8137" y="5960339"/>
            <a:ext cx="1008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neousssabaseball.com</a:t>
            </a:r>
            <a:r>
              <a:rPr lang="en-US" dirty="0"/>
              <a:t>/2wsx3edc/</a:t>
            </a:r>
            <a:r>
              <a:rPr lang="en-US" dirty="0" err="1"/>
              <a:t>wp</a:t>
            </a:r>
            <a:r>
              <a:rPr lang="en-US" dirty="0"/>
              <a:t>-content/uploads/2012/09/Baseball-Field-at-Home1.jpg</a:t>
            </a:r>
          </a:p>
        </p:txBody>
      </p:sp>
      <p:sp>
        <p:nvSpPr>
          <p:cNvPr id="11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A79F8D-9DDB-974B-B5E6-5CB9488EA7CA}"/>
              </a:ext>
            </a:extLst>
          </p:cNvPr>
          <p:cNvSpPr/>
          <p:nvPr/>
        </p:nvSpPr>
        <p:spPr>
          <a:xfrm>
            <a:off x="586740" y="1355481"/>
            <a:ext cx="10544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i" pitchFamily="2" charset="-122"/>
                <a:ea typeface="Hei" pitchFamily="2" charset="-122"/>
              </a:rPr>
              <a:t>Relate abstract concepts and ideas in terms of “well-known” objects.</a:t>
            </a:r>
            <a:endParaRPr lang="en-US" sz="2400" dirty="0">
              <a:latin typeface="Hei" pitchFamily="2" charset="-122"/>
              <a:ea typeface="Hei" pitchFamily="2" charset="-122"/>
            </a:endParaRPr>
          </a:p>
        </p:txBody>
      </p:sp>
      <p:pic>
        <p:nvPicPr>
          <p:cNvPr id="1026" name="Picture 2" descr="http://neousssabaseball.com/2wsx3edc/wp-content/uploads/2012/09/Baseball-Field-at-Home1.jpg">
            <a:extLst>
              <a:ext uri="{FF2B5EF4-FFF2-40B4-BE49-F238E27FC236}">
                <a16:creationId xmlns:a16="http://schemas.microsoft.com/office/drawing/2014/main" id="{9DA087CC-EBD2-984F-AE30-83A259C8B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6822" y="2219790"/>
            <a:ext cx="5204235" cy="34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EC6951-349D-EB4A-85E8-4A9948276012}"/>
              </a:ext>
            </a:extLst>
          </p:cNvPr>
          <p:cNvSpPr txBox="1"/>
          <p:nvPr/>
        </p:nvSpPr>
        <p:spPr>
          <a:xfrm>
            <a:off x="9025477" y="351941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i" pitchFamily="2" charset="-122"/>
                <a:ea typeface="Hei" pitchFamily="2" charset="-122"/>
              </a:rPr>
              <a:t>A “</a:t>
            </a:r>
            <a:r>
              <a:rPr lang="en-US" b="1" dirty="0" err="1">
                <a:latin typeface="Hei" pitchFamily="2" charset="-122"/>
                <a:ea typeface="Hei" pitchFamily="2" charset="-122"/>
              </a:rPr>
              <a:t>Home”base</a:t>
            </a:r>
            <a:endParaRPr lang="en-US" b="1" dirty="0">
              <a:latin typeface="Hei" pitchFamily="2" charset="-122"/>
              <a:ea typeface="Hei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5659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11648"/>
            <a:ext cx="10972800" cy="931352"/>
          </a:xfrm>
        </p:spPr>
        <p:txBody>
          <a:bodyPr>
            <a:normAutofit/>
          </a:bodyPr>
          <a:lstStyle/>
          <a:p>
            <a:r>
              <a:rPr lang="zh-CN" altLang="en-US" dirty="0"/>
              <a:t>空间比喻</a:t>
            </a:r>
            <a:r>
              <a:rPr lang="en-US" altLang="zh-CN" dirty="0"/>
              <a:t> (Orientation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2561" y="6315715"/>
            <a:ext cx="864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www.scielo.br</a:t>
            </a:r>
            <a:r>
              <a:rPr lang="en-US" dirty="0"/>
              <a:t>/</a:t>
            </a:r>
            <a:r>
              <a:rPr lang="en-US" dirty="0" err="1"/>
              <a:t>scielo.php?script</a:t>
            </a:r>
            <a:r>
              <a:rPr lang="en-US" dirty="0"/>
              <a:t>=</a:t>
            </a:r>
            <a:r>
              <a:rPr lang="en-US" dirty="0" err="1"/>
              <a:t>sci_arttext&amp;pid</a:t>
            </a:r>
            <a:r>
              <a:rPr lang="en-US" dirty="0"/>
              <a:t>=S1984-63982015000200311</a:t>
            </a:r>
          </a:p>
        </p:txBody>
      </p:sp>
      <p:grpSp>
        <p:nvGrpSpPr>
          <p:cNvPr id="5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7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9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824" y="1504372"/>
            <a:ext cx="10122271" cy="4364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0621" y="1081760"/>
            <a:ext cx="1009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Audio-visual metaphors of the financial crisis: meaning making and the flow of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84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58682"/>
            <a:ext cx="8353299" cy="851142"/>
          </a:xfrm>
        </p:spPr>
        <p:txBody>
          <a:bodyPr/>
          <a:lstStyle/>
          <a:p>
            <a:r>
              <a:rPr lang="zh-CN" altLang="en-US" dirty="0"/>
              <a:t>系统比喻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System Metaphor)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66990" y="6013467"/>
            <a:ext cx="367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www.eoht.info</a:t>
            </a:r>
            <a:r>
              <a:rPr lang="en-US" dirty="0"/>
              <a:t>/page/Analogy</a:t>
            </a:r>
          </a:p>
        </p:txBody>
      </p:sp>
      <p:grpSp>
        <p:nvGrpSpPr>
          <p:cNvPr id="5" name="组合 63"/>
          <p:cNvGrpSpPr/>
          <p:nvPr/>
        </p:nvGrpSpPr>
        <p:grpSpPr>
          <a:xfrm>
            <a:off x="8311111" y="5876874"/>
            <a:ext cx="3533758" cy="606799"/>
            <a:chOff x="5983536" y="3711931"/>
            <a:chExt cx="5806632" cy="994674"/>
          </a:xfrm>
        </p:grpSpPr>
        <p:grpSp>
          <p:nvGrpSpPr>
            <p:cNvPr id="7" name="组合 6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9" name="矩形 6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6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" name="直接连接符 6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08" y="1467604"/>
            <a:ext cx="7056080" cy="432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6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Hei" charset="-122"/>
                <a:ea typeface="Hei" charset="-122"/>
                <a:cs typeface="Hei" charset="-122"/>
              </a:rPr>
              <a:t>Strategy is analytical/compositional</a:t>
            </a:r>
            <a:endParaRPr lang="en-US" sz="4000" dirty="0">
              <a:latin typeface="Hei" charset="-122"/>
              <a:ea typeface="Hei" charset="-122"/>
              <a:cs typeface="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Hei" charset="-122"/>
                <a:ea typeface="Hei" charset="-122"/>
                <a:cs typeface="Hei" charset="-122"/>
              </a:rPr>
              <a:t>科技</a:t>
            </a:r>
            <a:r>
              <a:rPr lang="zh-TW" altLang="en-US" dirty="0">
                <a:latin typeface="Hei" charset="-122"/>
                <a:ea typeface="Hei" charset="-122"/>
                <a:cs typeface="Hei" charset="-122"/>
              </a:rPr>
              <a:t> （</a:t>
            </a:r>
            <a:r>
              <a:rPr lang="en-US" altLang="zh-TW" dirty="0">
                <a:latin typeface="Hei" charset="-122"/>
                <a:ea typeface="Hei" charset="-122"/>
                <a:cs typeface="Hei" charset="-122"/>
              </a:rPr>
              <a:t>Technology</a:t>
            </a:r>
            <a:r>
              <a:rPr lang="zh-TW" altLang="en-US" dirty="0">
                <a:latin typeface="Hei" charset="-122"/>
                <a:ea typeface="Hei" charset="-122"/>
                <a:cs typeface="Hei" charset="-122"/>
              </a:rPr>
              <a:t>）</a:t>
            </a:r>
            <a:endParaRPr lang="en-US" altLang="zh-TW" dirty="0">
              <a:latin typeface="Hei" charset="-122"/>
              <a:ea typeface="Hei" charset="-122"/>
              <a:cs typeface="Hei" charset="-122"/>
            </a:endParaRPr>
          </a:p>
          <a:p>
            <a:r>
              <a:rPr lang="en-US" altLang="zh-TW" dirty="0">
                <a:latin typeface="Hei" charset="-122"/>
                <a:ea typeface="Hei" charset="-122"/>
                <a:cs typeface="Hei" charset="-122"/>
              </a:rPr>
              <a:t>Manufacturing/Transport/Transaction</a:t>
            </a:r>
            <a:endParaRPr lang="zh-TW" altLang="en-US" dirty="0">
              <a:latin typeface="Hei" charset="-122"/>
              <a:ea typeface="Hei" charset="-122"/>
              <a:cs typeface="Hei" charset="-122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Hei" charset="-122"/>
                <a:ea typeface="Hei" charset="-122"/>
                <a:cs typeface="Hei" charset="-122"/>
              </a:rPr>
              <a:t>人才</a:t>
            </a:r>
            <a:r>
              <a:rPr lang="zh-TW" altLang="en-US" dirty="0">
                <a:latin typeface="Hei" charset="-122"/>
                <a:ea typeface="Hei" charset="-122"/>
                <a:cs typeface="Hei" charset="-122"/>
              </a:rPr>
              <a:t> （</a:t>
            </a:r>
            <a:r>
              <a:rPr lang="en-US" altLang="zh-TW" dirty="0">
                <a:latin typeface="Hei" charset="-122"/>
                <a:ea typeface="Hei" charset="-122"/>
                <a:cs typeface="Hei" charset="-122"/>
              </a:rPr>
              <a:t>Talent</a:t>
            </a:r>
            <a:r>
              <a:rPr lang="zh-TW" altLang="en-US" dirty="0">
                <a:latin typeface="Hei" charset="-122"/>
                <a:ea typeface="Hei" charset="-122"/>
                <a:cs typeface="Hei" charset="-122"/>
              </a:rPr>
              <a:t>）</a:t>
            </a:r>
          </a:p>
          <a:p>
            <a:pPr lvl="1"/>
            <a:r>
              <a:rPr lang="en-US" altLang="zh-TW" dirty="0">
                <a:latin typeface="Hei" charset="-122"/>
                <a:ea typeface="Hei" charset="-122"/>
                <a:cs typeface="Hei" charset="-122"/>
              </a:rPr>
              <a:t>Brain Drain</a:t>
            </a:r>
            <a:endParaRPr lang="zh-TW" altLang="en-US" dirty="0">
              <a:latin typeface="Hei" charset="-122"/>
              <a:ea typeface="Hei" charset="-122"/>
              <a:cs typeface="Hei" charset="-122"/>
            </a:endParaRPr>
          </a:p>
          <a:p>
            <a:pPr lvl="1"/>
            <a:r>
              <a:rPr lang="en-US" altLang="zh-TW" dirty="0">
                <a:latin typeface="Hei" charset="-122"/>
                <a:ea typeface="Hei" charset="-122"/>
                <a:cs typeface="Hei" charset="-122"/>
              </a:rPr>
              <a:t>Full Time/Part Time/Distant Workers</a:t>
            </a:r>
            <a:endParaRPr lang="zh-TW" altLang="en-US" dirty="0">
              <a:latin typeface="Hei" charset="-122"/>
              <a:ea typeface="Hei" charset="-122"/>
              <a:cs typeface="Hei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Hei" charset="-122"/>
                <a:ea typeface="Hei" charset="-122"/>
                <a:cs typeface="Hei" charset="-122"/>
              </a:rPr>
              <a:t>制度</a:t>
            </a:r>
            <a:r>
              <a:rPr lang="zh-CN" altLang="en-US" dirty="0">
                <a:latin typeface="Hei" charset="-122"/>
                <a:ea typeface="Hei" charset="-122"/>
                <a:cs typeface="Hei" charset="-122"/>
              </a:rPr>
              <a:t>的</a:t>
            </a:r>
            <a:r>
              <a:rPr lang="zh-TW" altLang="en-US" dirty="0">
                <a:latin typeface="Hei" charset="-122"/>
                <a:ea typeface="Hei" charset="-122"/>
                <a:cs typeface="Hei" charset="-122"/>
              </a:rPr>
              <a:t>包容性 （</a:t>
            </a:r>
            <a:r>
              <a:rPr lang="en-US" altLang="zh-TW" dirty="0">
                <a:latin typeface="Hei" charset="-122"/>
                <a:ea typeface="Hei" charset="-122"/>
                <a:cs typeface="Hei" charset="-122"/>
              </a:rPr>
              <a:t>Tolerance)</a:t>
            </a:r>
          </a:p>
          <a:p>
            <a:pPr lvl="1"/>
            <a:r>
              <a:rPr lang="en-US" altLang="zh-TW" dirty="0">
                <a:latin typeface="Hei" charset="-122"/>
                <a:ea typeface="Hei" charset="-122"/>
                <a:cs typeface="Hei" charset="-122"/>
              </a:rPr>
              <a:t>Work across the Internet</a:t>
            </a:r>
            <a:r>
              <a:rPr lang="zh-TW" altLang="en-US" dirty="0">
                <a:latin typeface="Hei" charset="-122"/>
                <a:ea typeface="Hei" charset="-122"/>
                <a:cs typeface="Hei" charset="-122"/>
              </a:rPr>
              <a:t>？</a:t>
            </a:r>
          </a:p>
          <a:p>
            <a:pPr lvl="1"/>
            <a:r>
              <a:rPr lang="en-US" altLang="zh-TW" dirty="0">
                <a:latin typeface="Hei" charset="-122"/>
                <a:ea typeface="Hei" charset="-122"/>
                <a:cs typeface="Hei" charset="-122"/>
              </a:rPr>
              <a:t>Smart Contract/Distributed Ledger?</a:t>
            </a:r>
            <a:endParaRPr lang="zh-TW" altLang="en-US" dirty="0"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976" y="1401097"/>
            <a:ext cx="3328903" cy="4993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8412" y="6384251"/>
            <a:ext cx="915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http://</a:t>
            </a:r>
            <a:r>
              <a:rPr lang="en-US" dirty="0" err="1"/>
              <a:t>www.creativeclass.com</a:t>
            </a:r>
            <a:r>
              <a:rPr lang="en-US" dirty="0"/>
              <a:t>/</a:t>
            </a:r>
            <a:r>
              <a:rPr lang="en-US" dirty="0" err="1"/>
              <a:t>richard_florida</a:t>
            </a:r>
            <a:r>
              <a:rPr lang="en-US" dirty="0"/>
              <a:t>/books/</a:t>
            </a:r>
            <a:r>
              <a:rPr lang="en-US" dirty="0" err="1"/>
              <a:t>the_rise_of_the_creative_class_revisited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4108" y="2026920"/>
            <a:ext cx="1704544" cy="16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2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39" y="325369"/>
            <a:ext cx="12112487" cy="1325563"/>
          </a:xfrm>
        </p:spPr>
        <p:txBody>
          <a:bodyPr>
            <a:noAutofit/>
          </a:bodyPr>
          <a:lstStyle/>
          <a:p>
            <a:pPr algn="ctr"/>
            <a:r>
              <a:rPr lang="zh-Hans" altLang="en-US" b="1" dirty="0"/>
              <a:t>协同</a:t>
            </a:r>
            <a:r>
              <a:rPr lang="zh-CN" altLang="en-US" b="1" dirty="0"/>
              <a:t>科技：</a:t>
            </a:r>
            <a:r>
              <a:rPr lang="en-US" altLang="zh-CN" b="1" dirty="0"/>
              <a:t>Collaboration Technologies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35" y="1406981"/>
            <a:ext cx="3332644" cy="50855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209" y="2253661"/>
            <a:ext cx="2741840" cy="4145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53661"/>
            <a:ext cx="2708606" cy="41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ans" dirty="0"/>
              <a:t>National Manufacturing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6411836" cy="45259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USA</a:t>
            </a:r>
            <a:r>
              <a:rPr lang="en-US" sz="2800" dirty="0"/>
              <a:t>: Cyber-physical Systems</a:t>
            </a:r>
          </a:p>
          <a:p>
            <a:r>
              <a:rPr lang="en-US" altLang="zh-CN" sz="2800" dirty="0"/>
              <a:t>Germany</a:t>
            </a:r>
            <a:r>
              <a:rPr lang="en-US" sz="2800" dirty="0"/>
              <a:t>: Industry 4.0</a:t>
            </a:r>
          </a:p>
          <a:p>
            <a:r>
              <a:rPr lang="en-US" altLang="zh-CN" sz="2800" dirty="0"/>
              <a:t>Japan</a:t>
            </a:r>
            <a:r>
              <a:rPr lang="en-US" sz="2800" dirty="0"/>
              <a:t>: </a:t>
            </a:r>
            <a:r>
              <a:rPr lang="en-US" sz="2800"/>
              <a:t>Innovation </a:t>
            </a:r>
            <a:r>
              <a:rPr lang="en-US" altLang="zh-CN" sz="2800"/>
              <a:t>20</a:t>
            </a:r>
            <a:r>
              <a:rPr lang="en-US" altLang="zh-CN"/>
              <a:t>30</a:t>
            </a:r>
            <a:endParaRPr lang="en-US" sz="2800" dirty="0"/>
          </a:p>
          <a:p>
            <a:r>
              <a:rPr lang="en-US" sz="2800" dirty="0"/>
              <a:t>China Manufacturing 2025</a:t>
            </a:r>
          </a:p>
          <a:p>
            <a:pPr lvl="1"/>
            <a:r>
              <a:rPr lang="fi-FI" sz="1400" dirty="0"/>
              <a:t>http://www.miit.gov.cn/n11293472/n11293832/n11293907/n11368223/16489095.html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413" y="1734829"/>
            <a:ext cx="4402988" cy="42557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3904" y="6366207"/>
            <a:ext cx="461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Published by US Department of Commerce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7150" y="4609191"/>
            <a:ext cx="5624287" cy="17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2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Hei" charset="-122"/>
                <a:ea typeface="Hei" charset="-122"/>
                <a:cs typeface="Hei" charset="-122"/>
              </a:rPr>
              <a:t>Assertions based on Data Analysis</a:t>
            </a:r>
            <a:endParaRPr lang="en-US" dirty="0"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560" y="1517690"/>
            <a:ext cx="4940300" cy="47841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486" y="6394450"/>
            <a:ext cx="483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p.42 of The Rise of the Creative Class, Revisited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00" y="1517690"/>
            <a:ext cx="5980243" cy="47841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51934" y="6394450"/>
            <a:ext cx="483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p.45 of The Rise of the Creative Class, Revisited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" descr="LogoXLP_en-9.png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0517" y="6277101"/>
            <a:ext cx="914875" cy="38361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318261" y="512810"/>
            <a:ext cx="11727131" cy="637708"/>
          </a:xfrm>
          <a:prstGeom prst="rect">
            <a:avLst/>
          </a:prstGeom>
        </p:spPr>
        <p:txBody>
          <a:bodyPr vert="horz" lIns="91370" tIns="45687" rIns="91370" bIns="45687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87" indent="0">
              <a:buClr>
                <a:srgbClr val="F79646">
                  <a:lumMod val="75000"/>
                </a:srgbClr>
              </a:buClr>
              <a:buFont typeface="Georgia" pitchFamily="18" charset="0"/>
              <a:buNone/>
            </a:pPr>
            <a:r>
              <a:rPr lang="en-US" altLang="zh-CN" sz="2800" dirty="0">
                <a:solidFill>
                  <a:schemeClr val="tx1"/>
                </a:solidFill>
                <a:latin typeface="Hei" charset="-122"/>
                <a:ea typeface="Hei" charset="-122"/>
                <a:cs typeface="Hei" charset="-122"/>
              </a:rPr>
              <a:t>Use Simulation tools to create what-if-scenario-data</a:t>
            </a:r>
            <a:r>
              <a:rPr lang="zh-CN" altLang="en-US" sz="2800" dirty="0">
                <a:solidFill>
                  <a:schemeClr val="tx1"/>
                </a:solidFill>
                <a:latin typeface="Hei" charset="-122"/>
                <a:ea typeface="Hei" charset="-122"/>
                <a:cs typeface="Hei" charset="-122"/>
              </a:rPr>
              <a:t>（</a:t>
            </a:r>
            <a:r>
              <a:rPr lang="en-US" altLang="zh-CN" sz="2800" dirty="0" err="1">
                <a:solidFill>
                  <a:schemeClr val="tx1"/>
                </a:solidFill>
                <a:latin typeface="Hei" charset="-122"/>
                <a:ea typeface="Hei" charset="-122"/>
                <a:cs typeface="Hei" charset="-122"/>
              </a:rPr>
              <a:t>NetLogo</a:t>
            </a:r>
            <a:r>
              <a:rPr lang="en-US" altLang="zh-CN" sz="2800" dirty="0">
                <a:solidFill>
                  <a:schemeClr val="tx1"/>
                </a:solidFill>
                <a:latin typeface="Hei" charset="-122"/>
                <a:ea typeface="Hei" charset="-122"/>
                <a:cs typeface="Hei" charset="-122"/>
              </a:rPr>
              <a:t>)</a:t>
            </a:r>
            <a:endParaRPr lang="en-US" sz="2800" dirty="0">
              <a:solidFill>
                <a:schemeClr val="tx1"/>
              </a:solidFill>
              <a:latin typeface="Hei" charset="-122"/>
              <a:ea typeface="Hei" charset="-122"/>
              <a:cs typeface="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61" y="1185957"/>
            <a:ext cx="7145220" cy="5394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032" y="1185957"/>
            <a:ext cx="3670959" cy="539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6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>
                <a:latin typeface="Hei" charset="-122"/>
                <a:ea typeface="Hei" charset="-122"/>
                <a:cs typeface="Hei" charset="-122"/>
              </a:rPr>
              <a:t>The foundational metrics</a:t>
            </a:r>
            <a:endParaRPr lang="en-US" sz="4800" dirty="0"/>
          </a:p>
        </p:txBody>
      </p:sp>
      <p:cxnSp>
        <p:nvCxnSpPr>
          <p:cNvPr id="10" name="Straight Arrow Connector 9"/>
          <p:cNvCxnSpPr>
            <a:stCxn id="7" idx="0"/>
            <a:endCxn id="8" idx="1"/>
          </p:cNvCxnSpPr>
          <p:nvPr/>
        </p:nvCxnSpPr>
        <p:spPr>
          <a:xfrm flipV="1">
            <a:off x="2599366" y="2205252"/>
            <a:ext cx="2005750" cy="2536154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9" idx="0"/>
          </p:cNvCxnSpPr>
          <p:nvPr/>
        </p:nvCxnSpPr>
        <p:spPr>
          <a:xfrm>
            <a:off x="7586884" y="2205252"/>
            <a:ext cx="2032699" cy="251417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108482" y="4741406"/>
            <a:ext cx="2981768" cy="1524000"/>
            <a:chOff x="1706855" y="1849284"/>
            <a:chExt cx="2981768" cy="1524000"/>
          </a:xfrm>
        </p:grpSpPr>
        <p:sp>
          <p:nvSpPr>
            <p:cNvPr id="7" name="Rectangle 6"/>
            <p:cNvSpPr/>
            <p:nvPr/>
          </p:nvSpPr>
          <p:spPr>
            <a:xfrm>
              <a:off x="1706855" y="1849284"/>
              <a:ext cx="2981768" cy="152400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latin typeface="Hei" charset="-122"/>
                  <a:ea typeface="Hei" charset="-122"/>
                  <a:cs typeface="Hei" charset="-122"/>
                </a:rPr>
                <a:t>Time</a:t>
              </a:r>
              <a:endParaRPr lang="en-US" sz="3600" dirty="0">
                <a:latin typeface="Hei" charset="-122"/>
                <a:ea typeface="Hei" charset="-122"/>
                <a:cs typeface="Hei" charset="-122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5806" y="2304897"/>
              <a:ext cx="635285" cy="63528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6811" y="2308897"/>
              <a:ext cx="636692" cy="636692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0847" y="4353860"/>
            <a:ext cx="802870" cy="731124"/>
          </a:xfrm>
          <a:prstGeom prst="rect">
            <a:avLst/>
          </a:prstGeom>
        </p:spPr>
      </p:pic>
      <p:grpSp>
        <p:nvGrpSpPr>
          <p:cNvPr id="290" name="Group 289"/>
          <p:cNvGrpSpPr/>
          <p:nvPr/>
        </p:nvGrpSpPr>
        <p:grpSpPr>
          <a:xfrm>
            <a:off x="8128699" y="4719422"/>
            <a:ext cx="2981768" cy="1524000"/>
            <a:chOff x="8035934" y="4745389"/>
            <a:chExt cx="2981768" cy="1524000"/>
          </a:xfrm>
        </p:grpSpPr>
        <p:sp>
          <p:nvSpPr>
            <p:cNvPr id="9" name="Rectangle 8"/>
            <p:cNvSpPr/>
            <p:nvPr/>
          </p:nvSpPr>
          <p:spPr>
            <a:xfrm>
              <a:off x="8035934" y="4745389"/>
              <a:ext cx="2981768" cy="152400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latin typeface="Hei" charset="-122"/>
                  <a:ea typeface="Hei" charset="-122"/>
                  <a:cs typeface="Hei" charset="-122"/>
                </a:rPr>
                <a:t>     Space</a:t>
              </a:r>
              <a:endParaRPr lang="en-US" sz="2800" dirty="0">
                <a:latin typeface="Hei" charset="-122"/>
                <a:ea typeface="Hei" charset="-122"/>
                <a:cs typeface="Hei" charset="-122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9982200" y="5111646"/>
              <a:ext cx="830402" cy="808383"/>
              <a:chOff x="10184598" y="2218347"/>
              <a:chExt cx="830402" cy="808383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0184598" y="2218347"/>
                <a:ext cx="830402" cy="8083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54270" y="2304897"/>
                <a:ext cx="691057" cy="662355"/>
              </a:xfrm>
              <a:prstGeom prst="rect">
                <a:avLst/>
              </a:prstGeom>
            </p:spPr>
          </p:pic>
        </p:grp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375" y="5847832"/>
            <a:ext cx="780342" cy="780342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4605116" y="1443252"/>
            <a:ext cx="2981768" cy="1524000"/>
            <a:chOff x="5051191" y="3980584"/>
            <a:chExt cx="2981768" cy="1524000"/>
          </a:xfrm>
        </p:grpSpPr>
        <p:sp>
          <p:nvSpPr>
            <p:cNvPr id="8" name="Rectangle 7"/>
            <p:cNvSpPr/>
            <p:nvPr/>
          </p:nvSpPr>
          <p:spPr>
            <a:xfrm>
              <a:off x="5051191" y="3980584"/>
              <a:ext cx="2981768" cy="152400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latin typeface="Hei" charset="-122"/>
                  <a:ea typeface="Hei" charset="-122"/>
                  <a:cs typeface="Hei" charset="-122"/>
                </a:rPr>
                <a:t>   Trust-worthiness</a:t>
              </a:r>
              <a:endParaRPr lang="en-US" sz="2800" dirty="0">
                <a:latin typeface="Hei" charset="-122"/>
                <a:ea typeface="Hei" charset="-122"/>
                <a:cs typeface="Hei" charset="-122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0070" y="4373327"/>
              <a:ext cx="738514" cy="738514"/>
            </a:xfrm>
            <a:prstGeom prst="rect">
              <a:avLst/>
            </a:prstGeom>
          </p:spPr>
        </p:pic>
      </p:grpSp>
      <p:cxnSp>
        <p:nvCxnSpPr>
          <p:cNvPr id="296" name="Straight Arrow Connector 295"/>
          <p:cNvCxnSpPr>
            <a:stCxn id="7" idx="3"/>
            <a:endCxn id="9" idx="1"/>
          </p:cNvCxnSpPr>
          <p:nvPr/>
        </p:nvCxnSpPr>
        <p:spPr>
          <a:xfrm flipV="1">
            <a:off x="4090250" y="5481422"/>
            <a:ext cx="4038449" cy="21984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745496" y="3166978"/>
            <a:ext cx="2632734" cy="1620420"/>
            <a:chOff x="4745496" y="3166978"/>
            <a:chExt cx="2632734" cy="1620420"/>
          </a:xfrm>
        </p:grpSpPr>
        <p:pic>
          <p:nvPicPr>
            <p:cNvPr id="299" name="图片 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496" y="3166978"/>
              <a:ext cx="2632734" cy="1374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5317241" y="4286086"/>
              <a:ext cx="674629" cy="50131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295781" y="419619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Hei" charset="-122"/>
                  <a:ea typeface="Hei" charset="-122"/>
                  <a:cs typeface="Hei" charset="-122"/>
                </a:rPr>
                <a:t>超限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42008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838200" y="1325726"/>
            <a:ext cx="10515600" cy="5694833"/>
          </a:xfrm>
        </p:spPr>
        <p:txBody>
          <a:bodyPr>
            <a:noAutofit/>
          </a:bodyPr>
          <a:lstStyle/>
          <a:p>
            <a:pPr marL="342900" indent="-342900">
              <a:lnSpc>
                <a:spcPct val="110000"/>
              </a:lnSpc>
            </a:pPr>
            <a:r>
              <a:rPr lang="en-US" altLang="zh-CN" sz="3200" dirty="0"/>
              <a:t>Emphasis the Language-Oriented Approach to manage knowledge: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3200" dirty="0"/>
              <a:t>词汇：</a:t>
            </a:r>
            <a:r>
              <a:rPr lang="en-US" altLang="zh-CN" sz="3200" dirty="0"/>
              <a:t>Vocabulary Management: Name Space in Wiki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3200" dirty="0"/>
              <a:t>语法：</a:t>
            </a:r>
            <a:r>
              <a:rPr lang="en-US" altLang="zh-CN" sz="3200" dirty="0"/>
              <a:t>Innovation models are </a:t>
            </a:r>
            <a:r>
              <a:rPr lang="en-US" altLang="zh-CN" sz="3200" dirty="0">
                <a:solidFill>
                  <a:srgbClr val="FF0000"/>
                </a:solidFill>
              </a:rPr>
              <a:t>compositions</a:t>
            </a:r>
            <a:r>
              <a:rPr lang="en-US" altLang="zh-CN" sz="3200" dirty="0"/>
              <a:t> of existing Verbs and Nouns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3200" dirty="0"/>
              <a:t>语境：</a:t>
            </a:r>
            <a:r>
              <a:rPr lang="en-US" altLang="zh-CN" sz="3200" dirty="0"/>
              <a:t>The meaning of strategies must be interpreted dynamically in context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824719" y="5876874"/>
            <a:ext cx="2020149" cy="606799"/>
            <a:chOff x="5983536" y="3711931"/>
            <a:chExt cx="5806632" cy="994674"/>
          </a:xfrm>
        </p:grpSpPr>
        <p:grpSp>
          <p:nvGrpSpPr>
            <p:cNvPr id="5" name="组合 4"/>
            <p:cNvGrpSpPr/>
            <p:nvPr/>
          </p:nvGrpSpPr>
          <p:grpSpPr>
            <a:xfrm>
              <a:off x="5983536" y="3711931"/>
              <a:ext cx="5806632" cy="935680"/>
              <a:chOff x="5983536" y="3711931"/>
              <a:chExt cx="5806632" cy="93568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983536" y="3711931"/>
                <a:ext cx="5806632" cy="60016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082116" y="4264352"/>
                <a:ext cx="3708052" cy="383259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10312256" y="4706605"/>
              <a:ext cx="1415845" cy="0"/>
            </a:xfrm>
            <a:prstGeom prst="line">
              <a:avLst/>
            </a:prstGeom>
            <a:ln w="19050">
              <a:solidFill>
                <a:srgbClr val="FFC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>
          <a:xfrm>
            <a:off x="586740" y="465575"/>
            <a:ext cx="429260" cy="461525"/>
          </a:xfrm>
          <a:prstGeom prst="homePlate">
            <a:avLst>
              <a:gd name="adj" fmla="val 32249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16000" y="403949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</a:rPr>
              <a:t>What is “Computational” about this course?</a:t>
            </a:r>
            <a:endParaRPr lang="zh-CN" altLang="en-US" kern="0" dirty="0">
              <a:solidFill>
                <a:srgbClr val="3A3A3A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898455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1204</Words>
  <Application>Microsoft Macintosh PowerPoint</Application>
  <PresentationFormat>Widescreen</PresentationFormat>
  <Paragraphs>156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Hei</vt:lpstr>
      <vt:lpstr>黑体</vt:lpstr>
      <vt:lpstr>STXingkai</vt:lpstr>
      <vt:lpstr>华文新魏</vt:lpstr>
      <vt:lpstr>Weibei SC</vt:lpstr>
      <vt:lpstr>Yu Gothic UI Light</vt:lpstr>
      <vt:lpstr>Arial</vt:lpstr>
      <vt:lpstr>Arial Black</vt:lpstr>
      <vt:lpstr>Calibri</vt:lpstr>
      <vt:lpstr>Calibri Light</vt:lpstr>
      <vt:lpstr>Georgia</vt:lpstr>
      <vt:lpstr>3_Office Theme</vt:lpstr>
      <vt:lpstr>PowerPoint Presentation</vt:lpstr>
      <vt:lpstr>Learn to Analyze and Compose Innovation Strategies at Global Scale with trust-worthy Data</vt:lpstr>
      <vt:lpstr>Strategy is analytical/compositional</vt:lpstr>
      <vt:lpstr>协同科技：Collaboration Technologies</vt:lpstr>
      <vt:lpstr>National Manufacturing Strategies</vt:lpstr>
      <vt:lpstr>Assertions based on Data Analysis</vt:lpstr>
      <vt:lpstr>PowerPoint Presentation</vt:lpstr>
      <vt:lpstr>The foundational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 Human Intelligence</vt:lpstr>
      <vt:lpstr>Super Human Intelligence on Wall Street</vt:lpstr>
      <vt:lpstr>产业与科学革命的知识体系奠基人：Thomas Kuhn</vt:lpstr>
      <vt:lpstr>关键词：Incommensurability （不可通约）</vt:lpstr>
      <vt:lpstr>理解效果跟比喻的恰当性</vt:lpstr>
      <vt:lpstr>新的科学需要经过新的比喻体系</vt:lpstr>
      <vt:lpstr>本体比喻 (Ontological Metaphor)</vt:lpstr>
      <vt:lpstr>空间比喻 (Orientation Metaphor)</vt:lpstr>
      <vt:lpstr>系统比喻 （System Metaphor)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Ben Koo</cp:lastModifiedBy>
  <cp:revision>1035</cp:revision>
  <dcterms:created xsi:type="dcterms:W3CDTF">2019-11-27T02:13:00Z</dcterms:created>
  <dcterms:modified xsi:type="dcterms:W3CDTF">2020-02-25T08:13:15Z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